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98" r:id="rId3"/>
    <p:sldId id="302" r:id="rId4"/>
    <p:sldId id="303" r:id="rId5"/>
    <p:sldId id="304" r:id="rId6"/>
    <p:sldId id="307" r:id="rId7"/>
    <p:sldId id="305" r:id="rId8"/>
    <p:sldId id="30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5E90AEE-57A2-487F-ADD1-B86F4015AD2A}">
          <p14:sldIdLst>
            <p14:sldId id="256"/>
            <p14:sldId id="298"/>
            <p14:sldId id="302"/>
            <p14:sldId id="303"/>
            <p14:sldId id="304"/>
            <p14:sldId id="307"/>
            <p14:sldId id="305"/>
            <p14:sldId id="30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Rg st="1" end="35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58"/>
    <a:srgbClr val="0066AE"/>
    <a:srgbClr val="2776B9"/>
    <a:srgbClr val="5CB1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5928"/>
  </p:normalViewPr>
  <p:slideViewPr>
    <p:cSldViewPr snapToGrid="0">
      <p:cViewPr>
        <p:scale>
          <a:sx n="110" d="100"/>
          <a:sy n="110" d="100"/>
        </p:scale>
        <p:origin x="-474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5B7C0-F3D8-4D9B-8EEF-C0B492CFA3B9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E1F5D-2E79-473C-8FF5-212DAED78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93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97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81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546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11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61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321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16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68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32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38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70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70C6A-240A-4326-8A37-6C19F077693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687E3-A909-4587-8F32-F56F7097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06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142" y="0"/>
            <a:ext cx="9589715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98408" cy="6858000"/>
          </a:xfrm>
          <a:prstGeom prst="rect">
            <a:avLst/>
          </a:prstGeom>
          <a:solidFill>
            <a:srgbClr val="2776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800272" y="0"/>
            <a:ext cx="1391728" cy="6858000"/>
          </a:xfrm>
          <a:prstGeom prst="rect">
            <a:avLst/>
          </a:prstGeom>
          <a:solidFill>
            <a:srgbClr val="2776B9"/>
          </a:solidFill>
          <a:ln>
            <a:solidFill>
              <a:srgbClr val="2776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99472" y="0"/>
            <a:ext cx="152400" cy="6858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952672" y="0"/>
            <a:ext cx="152400" cy="6858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51872" y="3048000"/>
            <a:ext cx="9800800" cy="3810000"/>
          </a:xfrm>
          <a:prstGeom prst="rect">
            <a:avLst/>
          </a:prstGeom>
          <a:solidFill>
            <a:srgbClr val="0066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063598" y="4348273"/>
            <a:ext cx="80948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sz="4800" b="1" dirty="0" smtClean="0">
                <a:solidFill>
                  <a:schemeClr val="bg1"/>
                </a:solidFill>
                <a:latin typeface="+mn-lt"/>
              </a:rPr>
              <a:t>Конкурс концепций проектов</a:t>
            </a:r>
            <a:endParaRPr lang="ru-RU" sz="4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401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4144">
        <p:wipe/>
      </p:transition>
    </mc:Choice>
    <mc:Fallback xmlns="">
      <p:transition spd="slow" advTm="4144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742536" y="2295759"/>
            <a:ext cx="9204386" cy="2414593"/>
          </a:xfrm>
        </p:spPr>
        <p:txBody>
          <a:bodyPr>
            <a:noAutofit/>
          </a:bodyPr>
          <a:lstStyle/>
          <a:p>
            <a:pPr marL="514350" indent="-514350" algn="just">
              <a:buAutoNum type="arabicParenR"/>
            </a:pPr>
            <a:r>
              <a:rPr lang="ru-RU" dirty="0" smtClean="0"/>
              <a:t>содействие </a:t>
            </a:r>
            <a:r>
              <a:rPr lang="ru-RU" dirty="0"/>
              <a:t>обеспечению стратегического развития СурГУ, концентрации ресурсов для продвижения приоритетных направлений развития </a:t>
            </a:r>
            <a:r>
              <a:rPr lang="ru-RU" dirty="0" smtClean="0"/>
              <a:t>Университета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внедрение </a:t>
            </a:r>
            <a:r>
              <a:rPr lang="ru-RU" dirty="0"/>
              <a:t>системы управления проектной деятельностью в </a:t>
            </a:r>
            <a:r>
              <a:rPr lang="ru-RU" dirty="0" smtClean="0"/>
              <a:t>СурГУ</a:t>
            </a:r>
          </a:p>
          <a:p>
            <a:pPr marL="0" indent="0" algn="just">
              <a:buNone/>
            </a:pP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42927"/>
            <a:ext cx="12192000" cy="247574"/>
          </a:xfrm>
          <a:prstGeom prst="rect">
            <a:avLst/>
          </a:prstGeom>
          <a:solidFill>
            <a:srgbClr val="00A658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211724"/>
            <a:ext cx="12192000" cy="886183"/>
          </a:xfrm>
          <a:prstGeom prst="rect">
            <a:avLst/>
          </a:prstGeom>
          <a:solidFill>
            <a:srgbClr val="0066A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42" y="599336"/>
            <a:ext cx="2654458" cy="997141"/>
          </a:xfrm>
          <a:prstGeom prst="rect">
            <a:avLst/>
          </a:prstGeom>
        </p:spPr>
      </p:pic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820525"/>
              </p:ext>
            </p:extLst>
          </p:nvPr>
        </p:nvGraphicFramePr>
        <p:xfrm>
          <a:off x="383177" y="247574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2" name="CorelDRAW" r:id="rId4" imgW="762585" imgH="762210" progId="CorelDraw.Graphic.15">
                  <p:embed/>
                </p:oleObj>
              </mc:Choice>
              <mc:Fallback>
                <p:oleObj name="CorelDRAW" r:id="rId4" imgW="762585" imgH="762210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177" y="247574"/>
                        <a:ext cx="762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907348" y="376420"/>
            <a:ext cx="24931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Цели конкурса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62873" y="3292899"/>
            <a:ext cx="11266254" cy="306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2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742535" y="2295759"/>
            <a:ext cx="9986591" cy="2414593"/>
          </a:xfrm>
        </p:spPr>
        <p:txBody>
          <a:bodyPr>
            <a:noAutofit/>
          </a:bodyPr>
          <a:lstStyle/>
          <a:p>
            <a:pPr marL="514350" indent="-514350" algn="just">
              <a:buAutoNum type="arabicParenR"/>
            </a:pPr>
            <a:r>
              <a:rPr lang="ru-RU" dirty="0" smtClean="0"/>
              <a:t>Сотрудники (индивидуально или группой)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Структурные подразделения</a:t>
            </a:r>
          </a:p>
          <a:p>
            <a:pPr marL="0" indent="0" algn="just">
              <a:buNone/>
            </a:pPr>
            <a:endParaRPr lang="ru-RU" dirty="0" smtClean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ru-RU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Инициаторы проекта</a:t>
            </a:r>
          </a:p>
          <a:p>
            <a:pPr marL="0" indent="0" algn="r">
              <a:buNone/>
            </a:pP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00A6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A6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относится к временным научно-исследовательским коллективам</a:t>
            </a:r>
            <a:endParaRPr lang="ru-RU" sz="2400" dirty="0">
              <a:solidFill>
                <a:srgbClr val="00A6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42927"/>
            <a:ext cx="12192000" cy="247574"/>
          </a:xfrm>
          <a:prstGeom prst="rect">
            <a:avLst/>
          </a:prstGeom>
          <a:solidFill>
            <a:srgbClr val="00A658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211724"/>
            <a:ext cx="12192000" cy="886183"/>
          </a:xfrm>
          <a:prstGeom prst="rect">
            <a:avLst/>
          </a:prstGeom>
          <a:solidFill>
            <a:srgbClr val="0066A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42" y="599336"/>
            <a:ext cx="2654458" cy="997141"/>
          </a:xfrm>
          <a:prstGeom prst="rect">
            <a:avLst/>
          </a:prstGeom>
        </p:spPr>
      </p:pic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875780"/>
              </p:ext>
            </p:extLst>
          </p:nvPr>
        </p:nvGraphicFramePr>
        <p:xfrm>
          <a:off x="383177" y="247574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4" name="CorelDRAW" r:id="rId4" imgW="762585" imgH="762210" progId="CorelDraw.Graphic.15">
                  <p:embed/>
                </p:oleObj>
              </mc:Choice>
              <mc:Fallback>
                <p:oleObj name="CorelDRAW" r:id="rId4" imgW="762585" imgH="762210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177" y="247574"/>
                        <a:ext cx="762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502240" y="376420"/>
            <a:ext cx="33034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Участники конкурса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62873" y="3292899"/>
            <a:ext cx="11266254" cy="306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3786996" y="2380891"/>
            <a:ext cx="7358332" cy="220836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46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690114" y="1709163"/>
            <a:ext cx="3700732" cy="2414593"/>
          </a:xfrm>
        </p:spPr>
        <p:txBody>
          <a:bodyPr>
            <a:noAutofit/>
          </a:bodyPr>
          <a:lstStyle/>
          <a:p>
            <a:pPr marL="514350" indent="-514350" algn="just">
              <a:buAutoNum type="arabicParenR"/>
            </a:pPr>
            <a:r>
              <a:rPr lang="ru-RU" dirty="0" smtClean="0"/>
              <a:t>образовательные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научные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технологические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управленческие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социальные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инфраструктурные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событийные</a:t>
            </a:r>
          </a:p>
          <a:p>
            <a:pPr marL="0" indent="0" algn="just">
              <a:buNone/>
            </a:pP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42927"/>
            <a:ext cx="12192000" cy="247574"/>
          </a:xfrm>
          <a:prstGeom prst="rect">
            <a:avLst/>
          </a:prstGeom>
          <a:solidFill>
            <a:srgbClr val="00A658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211724"/>
            <a:ext cx="12192000" cy="886183"/>
          </a:xfrm>
          <a:prstGeom prst="rect">
            <a:avLst/>
          </a:prstGeom>
          <a:solidFill>
            <a:srgbClr val="0066A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42" y="599336"/>
            <a:ext cx="2654458" cy="997141"/>
          </a:xfrm>
          <a:prstGeom prst="rect">
            <a:avLst/>
          </a:prstGeom>
        </p:spPr>
      </p:pic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574306"/>
              </p:ext>
            </p:extLst>
          </p:nvPr>
        </p:nvGraphicFramePr>
        <p:xfrm>
          <a:off x="383177" y="247574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1" name="CorelDRAW" r:id="rId4" imgW="762585" imgH="762210" progId="CorelDraw.Graphic.15">
                  <p:embed/>
                </p:oleObj>
              </mc:Choice>
              <mc:Fallback>
                <p:oleObj name="CorelDRAW" r:id="rId4" imgW="762585" imgH="762210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177" y="247574"/>
                        <a:ext cx="762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884031" y="376420"/>
            <a:ext cx="85398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Типы проектов, принимаемых к конкурсу концепций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478437" y="5003322"/>
            <a:ext cx="5250689" cy="1354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должен способствовать выполнение Программы развития СурГУ</a:t>
            </a: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3666227" y="3355683"/>
            <a:ext cx="6659592" cy="29674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бъект 2"/>
          <p:cNvSpPr txBox="1">
            <a:spLocks/>
          </p:cNvSpPr>
          <p:nvPr/>
        </p:nvSpPr>
        <p:spPr>
          <a:xfrm>
            <a:off x="4534620" y="1758046"/>
            <a:ext cx="4022784" cy="241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 smtClean="0"/>
              <a:t>1) общеуниверситетские</a:t>
            </a:r>
            <a:endParaRPr lang="ru-RU" dirty="0"/>
          </a:p>
          <a:p>
            <a:pPr marL="0" lvl="0" indent="0">
              <a:buNone/>
            </a:pPr>
            <a:r>
              <a:rPr lang="ru-RU" dirty="0" smtClean="0"/>
              <a:t>2) институтские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3) кафедральные</a:t>
            </a: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8557404" y="1758045"/>
            <a:ext cx="3171722" cy="241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 smtClean="0"/>
              <a:t>1) затратные</a:t>
            </a:r>
            <a:endParaRPr lang="ru-RU" dirty="0"/>
          </a:p>
          <a:p>
            <a:pPr marL="0" lvl="0" indent="0">
              <a:buNone/>
            </a:pPr>
            <a:r>
              <a:rPr lang="ru-RU" dirty="0" smtClean="0"/>
              <a:t>2) инвестиционные</a:t>
            </a:r>
            <a:endParaRPr lang="ru-RU" dirty="0"/>
          </a:p>
          <a:p>
            <a:pPr marL="0" indent="0">
              <a:buNone/>
            </a:pP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97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475116" y="1251963"/>
            <a:ext cx="8936967" cy="2422890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инициатор проекта</a:t>
            </a:r>
            <a:endParaRPr lang="ru-RU" dirty="0"/>
          </a:p>
          <a:p>
            <a:pPr lvl="0"/>
            <a:r>
              <a:rPr lang="ru-RU" dirty="0"/>
              <a:t>наименование </a:t>
            </a:r>
            <a:r>
              <a:rPr lang="ru-RU" dirty="0" smtClean="0"/>
              <a:t>проекта</a:t>
            </a:r>
            <a:endParaRPr lang="ru-RU" dirty="0"/>
          </a:p>
          <a:p>
            <a:pPr lvl="0"/>
            <a:r>
              <a:rPr lang="ru-RU" dirty="0"/>
              <a:t>тип </a:t>
            </a:r>
            <a:r>
              <a:rPr lang="ru-RU" dirty="0" smtClean="0"/>
              <a:t>проекта</a:t>
            </a:r>
            <a:endParaRPr lang="ru-RU" dirty="0"/>
          </a:p>
          <a:p>
            <a:pPr lvl="0"/>
            <a:r>
              <a:rPr lang="ru-RU" dirty="0"/>
              <a:t>цель </a:t>
            </a:r>
            <a:r>
              <a:rPr lang="ru-RU" dirty="0" smtClean="0"/>
              <a:t>проекта</a:t>
            </a:r>
            <a:endParaRPr lang="ru-RU" dirty="0"/>
          </a:p>
          <a:p>
            <a:pPr lvl="0"/>
            <a:r>
              <a:rPr lang="ru-RU" dirty="0"/>
              <a:t>актуальность </a:t>
            </a:r>
            <a:r>
              <a:rPr lang="ru-RU" dirty="0" smtClean="0"/>
              <a:t>проекта</a:t>
            </a:r>
            <a:endParaRPr lang="ru-RU" dirty="0"/>
          </a:p>
          <a:p>
            <a:pPr lvl="0"/>
            <a:r>
              <a:rPr lang="ru-RU" dirty="0"/>
              <a:t>сроки реализации </a:t>
            </a:r>
            <a:r>
              <a:rPr lang="ru-RU" dirty="0" smtClean="0"/>
              <a:t>проекта</a:t>
            </a:r>
            <a:endParaRPr lang="ru-RU" dirty="0"/>
          </a:p>
          <a:p>
            <a:pPr lvl="0"/>
            <a:r>
              <a:rPr lang="ru-RU" dirty="0"/>
              <a:t>результаты/продукты </a:t>
            </a:r>
            <a:r>
              <a:rPr lang="ru-RU" dirty="0" smtClean="0"/>
              <a:t>проекта</a:t>
            </a:r>
            <a:endParaRPr lang="ru-RU" dirty="0"/>
          </a:p>
          <a:p>
            <a:pPr lvl="0"/>
            <a:r>
              <a:rPr lang="ru-RU" dirty="0"/>
              <a:t>показатели успешности </a:t>
            </a:r>
            <a:r>
              <a:rPr lang="ru-RU" dirty="0" smtClean="0"/>
              <a:t>проекта</a:t>
            </a:r>
            <a:endParaRPr lang="ru-RU" dirty="0"/>
          </a:p>
          <a:p>
            <a:pPr lvl="0"/>
            <a:r>
              <a:rPr lang="ru-RU" dirty="0"/>
              <a:t>ресурсы </a:t>
            </a:r>
            <a:r>
              <a:rPr lang="ru-RU" dirty="0" smtClean="0"/>
              <a:t>проекта</a:t>
            </a:r>
            <a:endParaRPr lang="ru-RU" dirty="0"/>
          </a:p>
          <a:p>
            <a:pPr lvl="0"/>
            <a:r>
              <a:rPr lang="ru-RU" dirty="0"/>
              <a:t>источники финансовых поступлений </a:t>
            </a:r>
            <a:r>
              <a:rPr lang="ru-RU" dirty="0" smtClean="0"/>
              <a:t>(только для </a:t>
            </a:r>
            <a:r>
              <a:rPr lang="ru-RU" dirty="0"/>
              <a:t>инвестиционных проектов</a:t>
            </a:r>
            <a:r>
              <a:rPr lang="ru-RU" dirty="0" smtClean="0"/>
              <a:t>)</a:t>
            </a:r>
            <a:endParaRPr lang="ru-RU" dirty="0"/>
          </a:p>
          <a:p>
            <a:pPr marL="0" indent="0" algn="just">
              <a:buNone/>
            </a:pP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42927"/>
            <a:ext cx="12192000" cy="247574"/>
          </a:xfrm>
          <a:prstGeom prst="rect">
            <a:avLst/>
          </a:prstGeom>
          <a:solidFill>
            <a:srgbClr val="00A658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211724"/>
            <a:ext cx="12192000" cy="886183"/>
          </a:xfrm>
          <a:prstGeom prst="rect">
            <a:avLst/>
          </a:prstGeom>
          <a:solidFill>
            <a:srgbClr val="0066A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42" y="599336"/>
            <a:ext cx="2654458" cy="997141"/>
          </a:xfrm>
          <a:prstGeom prst="rect">
            <a:avLst/>
          </a:prstGeom>
        </p:spPr>
      </p:pic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733380"/>
              </p:ext>
            </p:extLst>
          </p:nvPr>
        </p:nvGraphicFramePr>
        <p:xfrm>
          <a:off x="383177" y="247574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CorelDRAW" r:id="rId4" imgW="762585" imgH="762210" progId="CorelDraw.Graphic.15">
                  <p:embed/>
                </p:oleObj>
              </mc:Choice>
              <mc:Fallback>
                <p:oleObj name="CorelDRAW" r:id="rId4" imgW="762585" imgH="762210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177" y="247574"/>
                        <a:ext cx="762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471417" y="376420"/>
            <a:ext cx="53650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Концепция проекта: содержание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62873" y="3292899"/>
            <a:ext cx="11266254" cy="306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780355" y="1722646"/>
            <a:ext cx="5250689" cy="1354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</a:t>
            </a:r>
            <a:r>
              <a:rPr lang="ru-RU" sz="2400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</a:t>
            </a:r>
            <a:r>
              <a:rPr lang="ru-RU" sz="2400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быть представлена в виде презентации (4–6 слайдов) или текстового файла (опираясь на раздел 1–2 устава </a:t>
            </a:r>
            <a:r>
              <a:rPr lang="ru-RU" sz="2400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проекта).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</a:t>
            </a:r>
            <a:r>
              <a:rPr lang="ru-RU" sz="2400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представления концепции не влияет на </a:t>
            </a:r>
            <a:r>
              <a:rPr lang="ru-RU" sz="2400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 оценку</a:t>
            </a:r>
            <a:endParaRPr lang="ru-RU" sz="2400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4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42927"/>
            <a:ext cx="12192000" cy="247574"/>
          </a:xfrm>
          <a:prstGeom prst="rect">
            <a:avLst/>
          </a:prstGeom>
          <a:solidFill>
            <a:srgbClr val="00A658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211724"/>
            <a:ext cx="12192000" cy="886183"/>
          </a:xfrm>
          <a:prstGeom prst="rect">
            <a:avLst/>
          </a:prstGeom>
          <a:solidFill>
            <a:srgbClr val="0066A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42" y="599336"/>
            <a:ext cx="2654458" cy="997141"/>
          </a:xfrm>
          <a:prstGeom prst="rect">
            <a:avLst/>
          </a:prstGeom>
        </p:spPr>
      </p:pic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339423"/>
              </p:ext>
            </p:extLst>
          </p:nvPr>
        </p:nvGraphicFramePr>
        <p:xfrm>
          <a:off x="383177" y="247574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" name="CorelDRAW" r:id="rId4" imgW="762585" imgH="762210" progId="CorelDraw.Graphic.15">
                  <p:embed/>
                </p:oleObj>
              </mc:Choice>
              <mc:Fallback>
                <p:oleObj name="CorelDRAW" r:id="rId4" imgW="762585" imgH="762210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177" y="247574"/>
                        <a:ext cx="762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422270" y="376420"/>
            <a:ext cx="54633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Концепция проекта: оформление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62873" y="3292899"/>
            <a:ext cx="11266254" cy="306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528602" y="919179"/>
            <a:ext cx="5250689" cy="1354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400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5402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может быть представлена в </a:t>
            </a:r>
            <a:r>
              <a:rPr lang="ru-RU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виде:</a:t>
            </a: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презентации </a:t>
            </a:r>
            <a:r>
              <a:rPr lang="ru-RU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(4–6 слайдов) </a:t>
            </a:r>
            <a:endParaRPr lang="ru-RU" dirty="0" smtClean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текстового </a:t>
            </a:r>
            <a:r>
              <a:rPr lang="ru-RU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файла (опираясь на раздел 1–2 устава </a:t>
            </a:r>
            <a:r>
              <a:rPr lang="ru-RU" dirty="0" smtClean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 приложения </a:t>
            </a:r>
            <a:r>
              <a:rPr lang="ru-RU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ДП-3.6.1-18 </a:t>
            </a:r>
            <a:r>
              <a:rPr lang="ru-RU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«Управление проектной деятельностью</a:t>
            </a:r>
            <a:r>
              <a:rPr lang="ru-RU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»). </a:t>
            </a: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2776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представления концепции не влияет на его оценку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5319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388851" y="1596477"/>
            <a:ext cx="8936967" cy="242289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dirty="0" smtClean="0"/>
              <a:t>Инициатор </a:t>
            </a:r>
            <a:r>
              <a:rPr lang="ru-RU" dirty="0"/>
              <a:t>(инициаторы) </a:t>
            </a:r>
            <a:r>
              <a:rPr lang="ru-RU" dirty="0" smtClean="0"/>
              <a:t>проекта:</a:t>
            </a:r>
          </a:p>
          <a:p>
            <a:pPr lvl="0"/>
            <a:r>
              <a:rPr lang="ru-RU" dirty="0" smtClean="0"/>
              <a:t> </a:t>
            </a:r>
            <a:r>
              <a:rPr lang="ru-RU" dirty="0"/>
              <a:t>подготавливает концепцию </a:t>
            </a:r>
            <a:r>
              <a:rPr lang="ru-RU" dirty="0" smtClean="0"/>
              <a:t>проекта</a:t>
            </a:r>
          </a:p>
          <a:p>
            <a:pPr lvl="0"/>
            <a:r>
              <a:rPr lang="ru-RU" dirty="0" smtClean="0"/>
              <a:t>представляет </a:t>
            </a:r>
            <a:r>
              <a:rPr lang="ru-RU" dirty="0"/>
              <a:t>на рассмотрение научно-технического или ученого совета института (в соответствии с функциями научно-технического или ученого совета конкретного института</a:t>
            </a:r>
            <a:r>
              <a:rPr lang="ru-RU" dirty="0" smtClean="0"/>
              <a:t>)</a:t>
            </a:r>
          </a:p>
          <a:p>
            <a:pPr lvl="0"/>
            <a:r>
              <a:rPr lang="ru-RU" dirty="0" smtClean="0"/>
              <a:t>передает </a:t>
            </a:r>
            <a:r>
              <a:rPr lang="ru-RU" dirty="0"/>
              <a:t>со служебной запиской и выпиской из протокола </a:t>
            </a:r>
            <a:r>
              <a:rPr lang="ru-RU" dirty="0" smtClean="0"/>
              <a:t>в отдел управления проектами.</a:t>
            </a: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42927"/>
            <a:ext cx="12192000" cy="247574"/>
          </a:xfrm>
          <a:prstGeom prst="rect">
            <a:avLst/>
          </a:prstGeom>
          <a:solidFill>
            <a:srgbClr val="00A658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211724"/>
            <a:ext cx="12192000" cy="886183"/>
          </a:xfrm>
          <a:prstGeom prst="rect">
            <a:avLst/>
          </a:prstGeom>
          <a:solidFill>
            <a:srgbClr val="0066A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42" y="599336"/>
            <a:ext cx="2654458" cy="997141"/>
          </a:xfrm>
          <a:prstGeom prst="rect">
            <a:avLst/>
          </a:prstGeom>
        </p:spPr>
      </p:pic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188732"/>
              </p:ext>
            </p:extLst>
          </p:nvPr>
        </p:nvGraphicFramePr>
        <p:xfrm>
          <a:off x="383177" y="247574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CorelDRAW" r:id="rId4" imgW="762585" imgH="762210" progId="CorelDraw.Graphic.15">
                  <p:embed/>
                </p:oleObj>
              </mc:Choice>
              <mc:Fallback>
                <p:oleObj name="CorelDRAW" r:id="rId4" imgW="762585" imgH="762210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177" y="247574"/>
                        <a:ext cx="762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361599" y="376420"/>
            <a:ext cx="75847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Концепция проекта: представление на конкурс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62873" y="3292899"/>
            <a:ext cx="11266254" cy="306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03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388851" y="1596477"/>
            <a:ext cx="9687466" cy="2422890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Сроки проведения </a:t>
            </a:r>
            <a:r>
              <a:rPr lang="ru-RU" dirty="0"/>
              <a:t>конкурса концепций </a:t>
            </a:r>
            <a:r>
              <a:rPr lang="ru-RU" dirty="0" smtClean="0"/>
              <a:t>проектов: 08 </a:t>
            </a:r>
            <a:r>
              <a:rPr lang="ru-RU" dirty="0"/>
              <a:t>мая </a:t>
            </a:r>
            <a:r>
              <a:rPr lang="ru-RU" dirty="0" smtClean="0"/>
              <a:t>- </a:t>
            </a:r>
            <a:r>
              <a:rPr lang="ru-RU" dirty="0"/>
              <a:t>25 мая 2018 г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dirty="0" smtClean="0"/>
              <a:t>Объявление </a:t>
            </a:r>
            <a:r>
              <a:rPr lang="ru-RU" dirty="0"/>
              <a:t>о проведении конкурса концепций проектов в разделе «Сотруднику»/ «Объявления» 8 </a:t>
            </a:r>
            <a:r>
              <a:rPr lang="ru-RU" dirty="0" smtClean="0"/>
              <a:t>мая</a:t>
            </a:r>
          </a:p>
          <a:p>
            <a:pPr lvl="0"/>
            <a:r>
              <a:rPr lang="ru-RU" dirty="0" smtClean="0"/>
              <a:t>Обучающие </a:t>
            </a:r>
            <a:r>
              <a:rPr lang="ru-RU" dirty="0"/>
              <a:t>семинары по разработке концепций проектов для инициаторов </a:t>
            </a:r>
            <a:r>
              <a:rPr lang="ru-RU"/>
              <a:t>проектов </a:t>
            </a:r>
            <a:r>
              <a:rPr lang="ru-RU" smtClean="0"/>
              <a:t>- 10 </a:t>
            </a:r>
            <a:r>
              <a:rPr lang="ru-RU" dirty="0"/>
              <a:t>и </a:t>
            </a:r>
            <a:r>
              <a:rPr lang="ru-RU"/>
              <a:t>15 </a:t>
            </a:r>
            <a:r>
              <a:rPr lang="ru-RU" smtClean="0"/>
              <a:t>мая</a:t>
            </a:r>
            <a:endParaRPr lang="ru-RU" dirty="0"/>
          </a:p>
          <a:p>
            <a:pPr lvl="0"/>
            <a:r>
              <a:rPr lang="ru-RU" dirty="0" smtClean="0"/>
              <a:t>Сбор </a:t>
            </a:r>
            <a:r>
              <a:rPr lang="ru-RU" dirty="0"/>
              <a:t>поданных на конкурс концепций проектов </a:t>
            </a:r>
            <a:r>
              <a:rPr lang="ru-RU" dirty="0" smtClean="0"/>
              <a:t>- до </a:t>
            </a:r>
            <a:r>
              <a:rPr lang="ru-RU" dirty="0"/>
              <a:t>21 мая </a:t>
            </a:r>
            <a:r>
              <a:rPr lang="ru-RU" dirty="0" smtClean="0"/>
              <a:t>включительно</a:t>
            </a:r>
            <a:endParaRPr lang="ru-RU" dirty="0"/>
          </a:p>
          <a:p>
            <a:pPr lvl="0"/>
            <a:r>
              <a:rPr lang="ru-RU" dirty="0" smtClean="0"/>
              <a:t>Оценке и отбор проектов - до </a:t>
            </a:r>
            <a:r>
              <a:rPr lang="ru-RU" dirty="0"/>
              <a:t>28 </a:t>
            </a:r>
            <a:r>
              <a:rPr lang="ru-RU" dirty="0" smtClean="0"/>
              <a:t>мая</a:t>
            </a:r>
            <a:endParaRPr lang="ru-RU" dirty="0"/>
          </a:p>
          <a:p>
            <a:r>
              <a:rPr lang="ru-RU" dirty="0" smtClean="0"/>
              <a:t>Информирование </a:t>
            </a:r>
            <a:r>
              <a:rPr lang="ru-RU" dirty="0"/>
              <a:t>о результатах конкурса </a:t>
            </a:r>
            <a:r>
              <a:rPr lang="ru-RU" dirty="0" smtClean="0"/>
              <a:t>- до </a:t>
            </a:r>
            <a:r>
              <a:rPr lang="ru-RU" dirty="0"/>
              <a:t>31 </a:t>
            </a:r>
            <a:r>
              <a:rPr lang="ru-RU" dirty="0" smtClean="0"/>
              <a:t>мая</a:t>
            </a:r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42927"/>
            <a:ext cx="12192000" cy="247574"/>
          </a:xfrm>
          <a:prstGeom prst="rect">
            <a:avLst/>
          </a:prstGeom>
          <a:solidFill>
            <a:srgbClr val="00A658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211724"/>
            <a:ext cx="12192000" cy="886183"/>
          </a:xfrm>
          <a:prstGeom prst="rect">
            <a:avLst/>
          </a:prstGeom>
          <a:solidFill>
            <a:srgbClr val="0066A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42" y="599336"/>
            <a:ext cx="2654458" cy="997141"/>
          </a:xfrm>
          <a:prstGeom prst="rect">
            <a:avLst/>
          </a:prstGeom>
        </p:spPr>
      </p:pic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3944935"/>
              </p:ext>
            </p:extLst>
          </p:nvPr>
        </p:nvGraphicFramePr>
        <p:xfrm>
          <a:off x="383177" y="247574"/>
          <a:ext cx="76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0" name="CorelDRAW" r:id="rId4" imgW="762585" imgH="762210" progId="CorelDraw.Graphic.15">
                  <p:embed/>
                </p:oleObj>
              </mc:Choice>
              <mc:Fallback>
                <p:oleObj name="CorelDRAW" r:id="rId4" imgW="762585" imgH="762210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177" y="247574"/>
                        <a:ext cx="762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933586" y="376420"/>
            <a:ext cx="24407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Вехи конкурса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62873" y="3292899"/>
            <a:ext cx="11266254" cy="306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776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13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1396</TotalTime>
  <Words>306</Words>
  <Application>Microsoft Office PowerPoint</Application>
  <PresentationFormat>Произвольный</PresentationFormat>
  <Paragraphs>56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Гаврилова Надежда Валерьевна</dc:creator>
  <cp:lastModifiedBy>Климович Людмила Александровна</cp:lastModifiedBy>
  <cp:revision>135</cp:revision>
  <dcterms:created xsi:type="dcterms:W3CDTF">2015-01-19T05:39:50Z</dcterms:created>
  <dcterms:modified xsi:type="dcterms:W3CDTF">2018-05-07T10:44:26Z</dcterms:modified>
</cp:coreProperties>
</file>